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70" r:id="rId7"/>
    <p:sldId id="265" r:id="rId8"/>
    <p:sldId id="266" r:id="rId9"/>
    <p:sldId id="269" r:id="rId10"/>
    <p:sldId id="268" r:id="rId11"/>
    <p:sldId id="263" r:id="rId1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14.09.2023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0AAF289F-95AB-9EFA-06A4-AE3427FCE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8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432B338D-CCE0-F0F9-6DF3-DC27668420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7E535E7D-2208-1B77-FEF6-107F2AADE5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6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EC5A8A0F-842F-3AB1-2569-669DDFA944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81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10A95933-35D3-B90A-71CA-A7B9A04D57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6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59B17048-7656-8DEF-0FD7-8C94C2C29B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68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Obsah obrázku text, klipart&#10;&#10;Popis byl vytvořen automaticky">
            <a:extLst>
              <a:ext uri="{FF2B5EF4-FFF2-40B4-BE49-F238E27FC236}">
                <a16:creationId xmlns:a16="http://schemas.microsoft.com/office/drawing/2014/main" id="{2E46BE7B-9BE2-784A-B2EB-CD4CB35EB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92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Obsah obrázku text, klipart&#10;&#10;Popis byl vytvořen automaticky">
            <a:extLst>
              <a:ext uri="{FF2B5EF4-FFF2-40B4-BE49-F238E27FC236}">
                <a16:creationId xmlns:a16="http://schemas.microsoft.com/office/drawing/2014/main" id="{A2C0B90B-557A-E717-4CB5-181A010E80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44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Obsah obrázku text, klipart&#10;&#10;Popis byl vytvořen automaticky">
            <a:extLst>
              <a:ext uri="{FF2B5EF4-FFF2-40B4-BE49-F238E27FC236}">
                <a16:creationId xmlns:a16="http://schemas.microsoft.com/office/drawing/2014/main" id="{89904D4F-80DC-A25D-FDD0-5A6E858E9A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99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F32364DD-FC25-9BB4-09B2-D0D4F92DA4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14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4AA10F7A-BCEF-A124-7C3A-13781D870D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34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C26E-6215-4DED-9F8A-6B6DACA3F894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FACD1FF8-1CD2-41BB-0138-01D4B3F64F9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10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dagmar.kasalova@kraj-lbc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dagmar.kasalova@kraj-lbc.cz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dulk.cz/management-skol/projekty-lk/podpora-skolniho-stravovani-v-libereckem-kraji/podpora-skolniho-stravovani-v-libereckem-kraji-pro-skolni-rok-2023-2024-vyhlaseni-pravidel-k-poskytnuti-prispevku-organizacim-zrizovanym-libereckym-krajem-n477822.htm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87414F-BA51-D01F-A8C3-F60102BC8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15123"/>
            <a:ext cx="7772400" cy="1996560"/>
          </a:xfrm>
        </p:spPr>
        <p:txBody>
          <a:bodyPr/>
          <a:lstStyle/>
          <a:p>
            <a:r>
              <a:rPr lang="cs-CZ" dirty="0"/>
              <a:t>Oddělení strategií, koncepcí a projektů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43BBFD-5277-7158-CB0C-080721C61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2233" y="4583550"/>
            <a:ext cx="6858000" cy="1655762"/>
          </a:xfrm>
        </p:spPr>
        <p:txBody>
          <a:bodyPr>
            <a:normAutofit/>
          </a:bodyPr>
          <a:lstStyle/>
          <a:p>
            <a:pPr algn="r"/>
            <a:r>
              <a:rPr lang="cs-CZ" b="1" dirty="0"/>
              <a:t>Mgr. Dagmar Kasalová</a:t>
            </a:r>
          </a:p>
          <a:p>
            <a:pPr algn="r"/>
            <a:r>
              <a:rPr lang="cs-CZ" sz="1600" dirty="0"/>
              <a:t>Krajský úřad Libereckého kraj</a:t>
            </a:r>
          </a:p>
          <a:p>
            <a:pPr algn="r"/>
            <a:r>
              <a:rPr lang="cs-CZ" sz="1600" dirty="0"/>
              <a:t>odbor školství, mládeže, tělovýchovy a sportu</a:t>
            </a:r>
          </a:p>
          <a:p>
            <a:pPr algn="r"/>
            <a:r>
              <a:rPr lang="cs-CZ" sz="1600" dirty="0">
                <a:hlinkClick r:id="rId2"/>
              </a:rPr>
              <a:t>dagmar.kasalova@kraj-lbc.cz</a:t>
            </a:r>
            <a:r>
              <a:rPr lang="cs-CZ" sz="1600" dirty="0"/>
              <a:t>; 485 225 142</a:t>
            </a:r>
          </a:p>
        </p:txBody>
      </p:sp>
      <p:pic>
        <p:nvPicPr>
          <p:cNvPr id="5" name="Obrázek 4" descr="Obsah obrázku bílá tabule&#10;&#10;Popis byl vytvořen automaticky">
            <a:extLst>
              <a:ext uri="{FF2B5EF4-FFF2-40B4-BE49-F238E27FC236}">
                <a16:creationId xmlns:a16="http://schemas.microsoft.com/office/drawing/2014/main" id="{65143344-A86A-85CA-78C2-CD90E6C1043E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717" y="2542777"/>
            <a:ext cx="5360565" cy="177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044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Obsah obrázku skica, kresba, klipart, Perokresba&#10;&#10;Popis byl vytvořen automaticky">
            <a:extLst>
              <a:ext uri="{FF2B5EF4-FFF2-40B4-BE49-F238E27FC236}">
                <a16:creationId xmlns:a16="http://schemas.microsoft.com/office/drawing/2014/main" id="{F3DC509B-03F8-4DD9-E89A-3EAD9AE8E9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2" t="11260" r="14896" b="15491"/>
          <a:stretch/>
        </p:blipFill>
        <p:spPr>
          <a:xfrm>
            <a:off x="7625593" y="5377342"/>
            <a:ext cx="1303973" cy="1249516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4D0898B-E32C-A40D-F16A-475635CFA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0669"/>
            <a:ext cx="8213346" cy="120033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Podpora školního stravování v Libereckém kraji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2887BC3-FF57-FB83-C81C-27510BDCF351}"/>
              </a:ext>
            </a:extLst>
          </p:cNvPr>
          <p:cNvSpPr txBox="1"/>
          <p:nvPr/>
        </p:nvSpPr>
        <p:spPr>
          <a:xfrm>
            <a:off x="629174" y="1300999"/>
            <a:ext cx="821282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postup: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vyplnit </a:t>
            </a:r>
            <a:r>
              <a:rPr lang="cs-CZ" b="1" dirty="0"/>
              <a:t>Žádost o poskytnutí mimořádného účelového příspěvku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elektronicky podepsat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přiložit vyplněnou </a:t>
            </a:r>
            <a:r>
              <a:rPr lang="cs-CZ" b="1" dirty="0"/>
              <a:t>Kalkulačku k žádosti o dotaci </a:t>
            </a:r>
            <a:r>
              <a:rPr lang="cs-CZ" dirty="0"/>
              <a:t>(jako soubor)</a:t>
            </a:r>
            <a:endParaRPr lang="cs-CZ" b="1" dirty="0"/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poslat datovou schránkou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3604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6F415-3DF3-625C-B254-F0D704953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0639" y="1870745"/>
            <a:ext cx="6473198" cy="1341104"/>
          </a:xfrm>
        </p:spPr>
        <p:txBody>
          <a:bodyPr/>
          <a:lstStyle/>
          <a:p>
            <a:r>
              <a:rPr lang="cs-CZ" dirty="0"/>
              <a:t>Děkuji za pozornost!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2566B5-47B8-6ED7-C257-941640DC31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cs-CZ" b="1" dirty="0"/>
              <a:t>Mgr. Dagmar Kasalová</a:t>
            </a:r>
          </a:p>
          <a:p>
            <a:pPr algn="r"/>
            <a:r>
              <a:rPr lang="cs-CZ" sz="2400" dirty="0"/>
              <a:t>Krajský úřad Libereckého kraj</a:t>
            </a:r>
          </a:p>
          <a:p>
            <a:pPr algn="r"/>
            <a:r>
              <a:rPr lang="cs-CZ" sz="2400" dirty="0"/>
              <a:t>odbor školství, mládeže, tělovýchovy a sportu</a:t>
            </a:r>
          </a:p>
          <a:p>
            <a:pPr algn="r"/>
            <a:r>
              <a:rPr lang="cs-CZ" sz="2400" dirty="0">
                <a:hlinkClick r:id="rId2"/>
              </a:rPr>
              <a:t>dagmar.kasalova@kraj-lbc.cz</a:t>
            </a:r>
            <a:r>
              <a:rPr lang="cs-CZ" sz="2400" dirty="0"/>
              <a:t>; 485 225 142</a:t>
            </a:r>
          </a:p>
          <a:p>
            <a:pPr algn="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33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Projekty z OP VVV – KAP LK II a NAKAP LK II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Program Erasmus +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Nový implementační projekt kraje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Podpora školního stravování v Libereckém kraji</a:t>
            </a:r>
          </a:p>
        </p:txBody>
      </p:sp>
    </p:spTree>
    <p:extLst>
      <p:ext uri="{BB962C8B-B14F-4D97-AF65-F5344CB8AC3E}">
        <p14:creationId xmlns:p14="http://schemas.microsoft.com/office/powerpoint/2010/main" val="3682860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D47A6F93-F245-ADB9-E105-138D5E3876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602" y="1343242"/>
            <a:ext cx="831767" cy="1161833"/>
          </a:xfrm>
          <a:prstGeom prst="rect">
            <a:avLst/>
          </a:prstGeom>
        </p:spPr>
      </p:pic>
      <p:pic>
        <p:nvPicPr>
          <p:cNvPr id="11" name="Obrázek 10" descr="Obsah obrázku logo&#10;&#10;Popis byl vytvořen automaticky">
            <a:extLst>
              <a:ext uri="{FF2B5EF4-FFF2-40B4-BE49-F238E27FC236}">
                <a16:creationId xmlns:a16="http://schemas.microsoft.com/office/drawing/2014/main" id="{0F76910F-1413-04BA-62BF-F7BC39668DF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02" t="9290" r="18684" b="10037"/>
          <a:stretch/>
        </p:blipFill>
        <p:spPr>
          <a:xfrm>
            <a:off x="6470466" y="1493496"/>
            <a:ext cx="1171864" cy="101157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4D0898B-E32C-A40D-F16A-475635CFA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/>
              <a:t>Projekty z OP VVV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3F2BB8D-030A-1413-6D8D-F027D3456D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KAP LK II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E6077A13-CDA8-A85D-2258-DE1CA46CE6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4. 10. </a:t>
            </a:r>
            <a:r>
              <a:rPr lang="cs-CZ" dirty="0"/>
              <a:t>– setkání kariérových poradců</a:t>
            </a:r>
          </a:p>
          <a:p>
            <a:r>
              <a:rPr lang="cs-CZ" b="1" dirty="0"/>
              <a:t>11. 10. </a:t>
            </a:r>
            <a:r>
              <a:rPr lang="cs-CZ" dirty="0"/>
              <a:t>– seminář Online marketing pro školy</a:t>
            </a:r>
          </a:p>
          <a:p>
            <a:r>
              <a:rPr lang="cs-CZ" b="1" dirty="0"/>
              <a:t>1. 11. </a:t>
            </a:r>
            <a:r>
              <a:rPr lang="cs-CZ" dirty="0"/>
              <a:t>– závěrečná konference projektu</a:t>
            </a:r>
          </a:p>
          <a:p>
            <a:r>
              <a:rPr lang="cs-CZ" b="1" dirty="0"/>
              <a:t>9. – 10. 11. </a:t>
            </a:r>
            <a:r>
              <a:rPr lang="cs-CZ" dirty="0"/>
              <a:t>– dvoudenní workshop pro ředitele středních škol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93CF6C15-AC98-E8EE-4148-41A303A9EB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NAKAP LK II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210F144F-5D87-B060-D579-90D2E6077AB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projektové aktivity ukončeny k 30. 6. 2023</a:t>
            </a:r>
          </a:p>
          <a:p>
            <a:r>
              <a:rPr lang="cs-CZ" dirty="0"/>
              <a:t>finální vyúčtování pro partnery</a:t>
            </a:r>
          </a:p>
          <a:p>
            <a:r>
              <a:rPr lang="cs-CZ" dirty="0"/>
              <a:t>kontaktní osoby: </a:t>
            </a:r>
            <a:r>
              <a:rPr lang="cs-CZ" b="1" dirty="0"/>
              <a:t>Ing. Marcela Nováková</a:t>
            </a:r>
            <a:r>
              <a:rPr lang="cs-CZ" dirty="0"/>
              <a:t>, </a:t>
            </a:r>
            <a:r>
              <a:rPr lang="cs-CZ" b="1" dirty="0"/>
              <a:t>Ing. Petra Dušková</a:t>
            </a:r>
          </a:p>
        </p:txBody>
      </p:sp>
    </p:spTree>
    <p:extLst>
      <p:ext uri="{BB962C8B-B14F-4D97-AF65-F5344CB8AC3E}">
        <p14:creationId xmlns:p14="http://schemas.microsoft.com/office/powerpoint/2010/main" val="4246138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D0898B-E32C-A40D-F16A-475635CFA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206" y="79608"/>
            <a:ext cx="8213346" cy="120033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Program Erasmus+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2887BC3-FF57-FB83-C81C-27510BDCF351}"/>
              </a:ext>
            </a:extLst>
          </p:cNvPr>
          <p:cNvSpPr txBox="1"/>
          <p:nvPr/>
        </p:nvSpPr>
        <p:spPr>
          <a:xfrm>
            <a:off x="662730" y="2953630"/>
            <a:ext cx="82128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/>
              <a:t>Výzva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v případě, že škola uvažuje o podání žádosti o dotaci v rámci akreditace či krátkodobé mobility, musí mít před podáním žádosti souhlas zřizovatele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ideální termín pro získání souhlasu zřizovatele prosinec 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kontaktní osoba: </a:t>
            </a:r>
            <a:r>
              <a:rPr lang="cs-CZ" sz="2400" b="1" dirty="0"/>
              <a:t>Mgr. Dagmar Kasalová</a:t>
            </a:r>
          </a:p>
          <a:p>
            <a:endParaRPr lang="cs-CZ" sz="2400" dirty="0"/>
          </a:p>
        </p:txBody>
      </p:sp>
      <p:pic>
        <p:nvPicPr>
          <p:cNvPr id="7" name="Obrázek 6" descr="Obsah obrázku text, klipart, snímek obrazovky">
            <a:extLst>
              <a:ext uri="{FF2B5EF4-FFF2-40B4-BE49-F238E27FC236}">
                <a16:creationId xmlns:a16="http://schemas.microsoft.com/office/drawing/2014/main" id="{3CCDC0EC-ABFF-E1E6-D3D9-783BBABF76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543" y="1087913"/>
            <a:ext cx="2441196" cy="138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07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D0898B-E32C-A40D-F16A-475635CFA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0669"/>
            <a:ext cx="8213346" cy="120033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Program Erasmus+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2887BC3-FF57-FB83-C81C-27510BDCF351}"/>
              </a:ext>
            </a:extLst>
          </p:cNvPr>
          <p:cNvSpPr txBox="1"/>
          <p:nvPr/>
        </p:nvSpPr>
        <p:spPr>
          <a:xfrm>
            <a:off x="662730" y="2618070"/>
            <a:ext cx="82128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u="sng" dirty="0"/>
              <a:t>Liberecký kraj jako koordinátor konsorcia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záměr OŠMTS podat žádost o akreditaci koordinátora konsorcia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pouze v případě zájmu ze strany škol být partnerem konsorcia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určeno pro odborné školy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zaměření: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mobility pedagogických pracovníků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mobility vedoucích pracovníků škol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kontaktní osoba: </a:t>
            </a:r>
            <a:r>
              <a:rPr lang="cs-CZ" sz="2000" b="1" dirty="0"/>
              <a:t>Mgr. Dagmar Kasalová</a:t>
            </a:r>
          </a:p>
        </p:txBody>
      </p:sp>
      <p:pic>
        <p:nvPicPr>
          <p:cNvPr id="7" name="Obrázek 6" descr="Obsah obrázku text, klipart, snímek obrazovky">
            <a:extLst>
              <a:ext uri="{FF2B5EF4-FFF2-40B4-BE49-F238E27FC236}">
                <a16:creationId xmlns:a16="http://schemas.microsoft.com/office/drawing/2014/main" id="{3CCDC0EC-ABFF-E1E6-D3D9-783BBABF76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543" y="1087913"/>
            <a:ext cx="2441196" cy="138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41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D0898B-E32C-A40D-F16A-475635CFA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" y="100669"/>
            <a:ext cx="8848725" cy="120033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Dlouhodobý záměr Libereckého kraje 2024 - 2028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2887BC3-FF57-FB83-C81C-27510BDCF351}"/>
              </a:ext>
            </a:extLst>
          </p:cNvPr>
          <p:cNvSpPr txBox="1"/>
          <p:nvPr/>
        </p:nvSpPr>
        <p:spPr>
          <a:xfrm>
            <a:off x="517976" y="1675095"/>
            <a:ext cx="82128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/>
              <a:t>Tvorba DZ LK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červen – srpen 2023 </a:t>
            </a:r>
            <a:r>
              <a:rPr lang="cs-CZ" sz="2400" dirty="0"/>
              <a:t>– připomínkové řízení k návrhu DZ ČR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září – říjen 2023 </a:t>
            </a:r>
            <a:r>
              <a:rPr lang="cs-CZ" sz="2400" dirty="0"/>
              <a:t>– tvorba DZ LK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listopad – prosinec 2023 </a:t>
            </a:r>
            <a:r>
              <a:rPr lang="cs-CZ" sz="2400" dirty="0"/>
              <a:t>– veřejné připomínkování DZ LK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leden – březen 20</a:t>
            </a:r>
            <a:r>
              <a:rPr lang="cs-CZ" sz="2400" dirty="0"/>
              <a:t>24 – vypořádání připomínek a schvalovací proces na MŠMT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duben – červen 2024 </a:t>
            </a:r>
            <a:r>
              <a:rPr lang="cs-CZ" sz="2400" dirty="0"/>
              <a:t>– schvalovací proces DZ LK Radou Libereckého kraje a Zastupitelstvem Libereckého kraje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koordinátor tvorby DZ LK: </a:t>
            </a:r>
            <a:r>
              <a:rPr lang="cs-CZ" sz="2400" b="1" dirty="0"/>
              <a:t>Mgr. Silvie Havelková</a:t>
            </a:r>
          </a:p>
        </p:txBody>
      </p:sp>
    </p:spTree>
    <p:extLst>
      <p:ext uri="{BB962C8B-B14F-4D97-AF65-F5344CB8AC3E}">
        <p14:creationId xmlns:p14="http://schemas.microsoft.com/office/powerpoint/2010/main" val="4031619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D0898B-E32C-A40D-F16A-475635CFA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0669"/>
            <a:ext cx="8213346" cy="120033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Nový implementační projekt kraje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2887BC3-FF57-FB83-C81C-27510BDCF351}"/>
              </a:ext>
            </a:extLst>
          </p:cNvPr>
          <p:cNvSpPr txBox="1"/>
          <p:nvPr/>
        </p:nvSpPr>
        <p:spPr>
          <a:xfrm>
            <a:off x="629174" y="1338488"/>
            <a:ext cx="821282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implementace Dlouhodobého záměru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projekt bude umožňovat partnerství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předpokládaná alokace: </a:t>
            </a:r>
            <a:r>
              <a:rPr lang="cs-CZ" b="1" dirty="0"/>
              <a:t>83 mil. Kč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předpokládaný termín výzvy: </a:t>
            </a:r>
            <a:r>
              <a:rPr lang="cs-CZ" b="1" dirty="0"/>
              <a:t>červen 2023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sběr námětů k podporovaným tématům: </a:t>
            </a:r>
            <a:r>
              <a:rPr lang="cs-CZ" b="1" dirty="0"/>
              <a:t>od listopadu 2023</a:t>
            </a:r>
            <a:endParaRPr lang="cs-CZ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předpokládaný termín podání žádosti o dotaci: </a:t>
            </a:r>
            <a:r>
              <a:rPr lang="cs-CZ" b="1" dirty="0"/>
              <a:t>červenec 2024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předpokládaný termín zahájení aktivit v novém projektu: </a:t>
            </a:r>
            <a:r>
              <a:rPr lang="cs-CZ" b="1" dirty="0"/>
              <a:t>leden 2025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předpokládaný termín ukončení realizace projektu: </a:t>
            </a:r>
            <a:r>
              <a:rPr lang="cs-CZ" b="1" dirty="0"/>
              <a:t>červen 2028</a:t>
            </a:r>
          </a:p>
          <a:p>
            <a:endParaRPr lang="cs-CZ" dirty="0"/>
          </a:p>
        </p:txBody>
      </p:sp>
      <p:pic>
        <p:nvPicPr>
          <p:cNvPr id="5" name="Obrázek 4" descr="Obsah obrázku klipart&#10;&#10;Popis byl vytvořen automaticky">
            <a:extLst>
              <a:ext uri="{FF2B5EF4-FFF2-40B4-BE49-F238E27FC236}">
                <a16:creationId xmlns:a16="http://schemas.microsoft.com/office/drawing/2014/main" id="{ADE4BAF5-6A8D-5308-D678-3E59DA279D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473" y="4718806"/>
            <a:ext cx="2038525" cy="20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965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D0898B-E32C-A40D-F16A-475635CFA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0669"/>
            <a:ext cx="8213346" cy="120033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Nový implementační projekt kraje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2887BC3-FF57-FB83-C81C-27510BDCF351}"/>
              </a:ext>
            </a:extLst>
          </p:cNvPr>
          <p:cNvSpPr txBox="1"/>
          <p:nvPr/>
        </p:nvSpPr>
        <p:spPr>
          <a:xfrm>
            <a:off x="629174" y="1338488"/>
            <a:ext cx="821282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Povinná témata projektu: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kariérové poradenství a prevence předčasných odchodů ze vzdělávání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podpora rovných příležitostí ve vzdělávání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podpora aktivit směřujících ke zkvalitnění SŠ, VOŠ, konzervatoří a školských zařízení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posílení informovanosti, komunikace a spolupráce mezi aktéry vzdělávací politiky v kraji</a:t>
            </a:r>
          </a:p>
          <a:p>
            <a:endParaRPr lang="cs-CZ" dirty="0"/>
          </a:p>
          <a:p>
            <a:r>
              <a:rPr lang="cs-CZ" b="1" dirty="0"/>
              <a:t>Nepovinná témata projektu: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implementace dalších aktivit naplánovaných v dlouhodobém záměru kraje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podpora rozvoje gramotností s důrazem na čtenářskou, jazykovou, mediální, matematickou a digitální gramotnost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podpora pedagogických a didaktických kompetencí pracovníků ve vzdělávání a podpora managementu třídních kolektivů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rozvoj podnikavosti, iniciativy a kreativity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polytechnické vzdělávání (včetně aktivit na podporu chytré specializace)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podpora odborného vzdělávání a spolupráce škol se zaměstnavateli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vzdělávání pro udržitelný rozvoj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 err="1"/>
              <a:t>wellbeing</a:t>
            </a:r>
            <a:r>
              <a:rPr lang="cs-CZ" sz="1600" dirty="0"/>
              <a:t> (duševní zdraví žáků a učitelů)</a:t>
            </a:r>
          </a:p>
          <a:p>
            <a:endParaRPr lang="cs-CZ" dirty="0"/>
          </a:p>
        </p:txBody>
      </p:sp>
      <p:pic>
        <p:nvPicPr>
          <p:cNvPr id="6" name="Obrázek 5" descr="Obsah obrázku klipart&#10;&#10;Popis byl vytvořen automaticky">
            <a:extLst>
              <a:ext uri="{FF2B5EF4-FFF2-40B4-BE49-F238E27FC236}">
                <a16:creationId xmlns:a16="http://schemas.microsoft.com/office/drawing/2014/main" id="{B8FCB424-1969-D38B-F2A3-59A3C664EF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310" y="5442310"/>
            <a:ext cx="1331355" cy="133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089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Obsah obrázku skica, kresba, klipart, Perokresba&#10;&#10;Popis byl vytvořen automaticky">
            <a:extLst>
              <a:ext uri="{FF2B5EF4-FFF2-40B4-BE49-F238E27FC236}">
                <a16:creationId xmlns:a16="http://schemas.microsoft.com/office/drawing/2014/main" id="{F3DC509B-03F8-4DD9-E89A-3EAD9AE8E9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2" t="11260" r="14896" b="15491"/>
          <a:stretch/>
        </p:blipFill>
        <p:spPr>
          <a:xfrm>
            <a:off x="7625593" y="5377342"/>
            <a:ext cx="1303973" cy="1249516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4D0898B-E32C-A40D-F16A-475635CFA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0669"/>
            <a:ext cx="8213346" cy="120033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Podpora školního stravování v Libereckém kraji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2887BC3-FF57-FB83-C81C-27510BDCF351}"/>
              </a:ext>
            </a:extLst>
          </p:cNvPr>
          <p:cNvSpPr txBox="1"/>
          <p:nvPr/>
        </p:nvSpPr>
        <p:spPr>
          <a:xfrm>
            <a:off x="629174" y="1338488"/>
            <a:ext cx="821282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pro školy a školská zařízení zřizovaná Libereckým kraje formou </a:t>
            </a:r>
            <a:r>
              <a:rPr lang="cs-CZ" b="1" dirty="0"/>
              <a:t>mimořádného účelového (neinvestičního) příspěvku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podmínky: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do podpory lze zařadit dítě/žáka, jehož rodič/zákonný zástupce pobírá </a:t>
            </a:r>
            <a:r>
              <a:rPr lang="cs-CZ" b="1" dirty="0"/>
              <a:t>příspěvek na živobytí</a:t>
            </a:r>
            <a:r>
              <a:rPr lang="cs-CZ" dirty="0"/>
              <a:t> (potvrzení od Úřadu práce) + rodič podepíše čestné prohlášení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stravování hrazeno formou jednotkových nákladů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neodhlášené neodebrané stravování = nezpůsobilý výdaj, hradí příjemce příspěvku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informace k dispozici: </a:t>
            </a:r>
            <a:r>
              <a:rPr lang="cs-CZ" dirty="0">
                <a:hlinkClick r:id="rId3"/>
              </a:rPr>
              <a:t>https://edulk.cz</a:t>
            </a:r>
            <a:endParaRPr lang="cs-CZ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kontaktní osoba: </a:t>
            </a:r>
            <a:r>
              <a:rPr lang="cs-CZ" b="1" dirty="0"/>
              <a:t>Ing. Petra Dušková</a:t>
            </a:r>
            <a:r>
              <a:rPr lang="cs-CZ" dirty="0"/>
              <a:t>, </a:t>
            </a:r>
            <a:r>
              <a:rPr lang="cs-CZ" b="1" dirty="0"/>
              <a:t>Mgr. Dagmar Kasalová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62273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344</TotalTime>
  <Words>632</Words>
  <Application>Microsoft Office PowerPoint</Application>
  <PresentationFormat>Předvádění na obrazovce (4:3)</PresentationFormat>
  <Paragraphs>86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Oddělení strategií, koncepcí a projektů</vt:lpstr>
      <vt:lpstr>Obsah</vt:lpstr>
      <vt:lpstr>Projekty z OP VVV</vt:lpstr>
      <vt:lpstr>Program Erasmus+</vt:lpstr>
      <vt:lpstr>Program Erasmus+</vt:lpstr>
      <vt:lpstr>Dlouhodobý záměr Libereckého kraje 2024 - 2028</vt:lpstr>
      <vt:lpstr>Nový implementační projekt kraje</vt:lpstr>
      <vt:lpstr>Nový implementační projekt kraje</vt:lpstr>
      <vt:lpstr>Podpora školního stravování v Libereckém kraji</vt:lpstr>
      <vt:lpstr>Podpora školního stravování v Libereckém kraji</vt:lpstr>
      <vt:lpstr>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Kasalová Dagmar</dc:creator>
  <cp:lastModifiedBy>Kasalová Dagmar</cp:lastModifiedBy>
  <cp:revision>23</cp:revision>
  <cp:lastPrinted>2023-09-14T05:31:47Z</cp:lastPrinted>
  <dcterms:created xsi:type="dcterms:W3CDTF">2023-03-08T15:30:40Z</dcterms:created>
  <dcterms:modified xsi:type="dcterms:W3CDTF">2023-09-14T08:04:13Z</dcterms:modified>
</cp:coreProperties>
</file>